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nter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6300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13240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Band-Stop Filter Design and Implementation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40126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outlines the design and implementation of a band-stop filter for removing unwanted frequencies from a signal. The filter was designed and implemented using MATLAB and LabVIEW, respectively, and tested on the Speedy 33 Kit.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927140" y="5688845"/>
            <a:ext cx="549259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Muhammad Yaseen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80730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Takeaways</a:t>
            </a:r>
            <a:endParaRPr lang="en-US" sz="4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13980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44214"/>
            <a:ext cx="4120753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Understanding Design Principles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793790" y="6060162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Gaining a strong foundation in filter design principles is essential for effective signal processing.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313980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144333"/>
            <a:ext cx="350841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Effective Implementation</a:t>
            </a:r>
            <a:endParaRPr lang="en-US" sz="2450" dirty="0"/>
          </a:p>
        </p:txBody>
      </p:sp>
      <p:sp>
        <p:nvSpPr>
          <p:cNvPr id="8" name="Text 4"/>
          <p:cNvSpPr/>
          <p:nvPr/>
        </p:nvSpPr>
        <p:spPr>
          <a:xfrm>
            <a:off x="5254704" y="5670352"/>
            <a:ext cx="41208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Implementing filters using software tools like MATLAB and LabVIEW enables efficient testing and verification.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313980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14421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Practical Applications</a:t>
            </a:r>
            <a:endParaRPr lang="en-US" sz="2450" dirty="0"/>
          </a:p>
        </p:txBody>
      </p:sp>
      <p:sp>
        <p:nvSpPr>
          <p:cNvPr id="11" name="Text 6"/>
          <p:cNvSpPr/>
          <p:nvPr/>
        </p:nvSpPr>
        <p:spPr>
          <a:xfrm>
            <a:off x="9715738" y="5670233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Band-stop filters have diverse applications in various fields, demonstrating their practical importance.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112E860-4E7E-1DB2-4D6F-7587585F5C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90808" y="7638629"/>
            <a:ext cx="4309163" cy="59097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490301" y="2829044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Next Steps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4490301" y="3948827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next steps involve further research and development of the band-stop filter, including optimizing filter parameters, exploring hardware implementations, and investigating adaptive filter designs for more complex applications.</a:t>
            </a:r>
            <a:endParaRPr lang="en-US" sz="1750" dirty="0"/>
          </a:p>
        </p:txBody>
      </p:sp>
      <p:pic>
        <p:nvPicPr>
          <p:cNvPr id="6" name="Picture 5" descr="A blue and white cloud with black text&#10;&#10;Description automatically generated">
            <a:extLst>
              <a:ext uri="{FF2B5EF4-FFF2-40B4-BE49-F238E27FC236}">
                <a16:creationId xmlns:a16="http://schemas.microsoft.com/office/drawing/2014/main" id="{1C9DCD8F-D7E7-C9CF-D318-DABFF751E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23" y="0"/>
            <a:ext cx="13706754" cy="822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048427-6D55-676B-F964-EE912D9DE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2615" y="7221394"/>
            <a:ext cx="5727785" cy="7855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5288"/>
            <a:ext cx="9686568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Filter Specifications and Objectives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65188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Stopband Attenuation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426862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filter must reject frequencies between 2 kHz and 3 kHz with an attenuation of at least 40 dB.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5188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Passband Ripple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5332928" y="426862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filter must have a passband ripple of 0.01 dB or less to ensure minimal distortion of the desired signal.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5188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Transition Width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9872067" y="426862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transition width, the region between the passband and stopband, must be 50 Hz or less for a sharp cutoff.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ACF8F3-13E5-9ED1-5991-AA3986934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3837" y="7621293"/>
            <a:ext cx="1667108" cy="6083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17" y="441434"/>
            <a:ext cx="13447986" cy="745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93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2386"/>
            <a:ext cx="9946005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/>
                <a:ea typeface="Petrona Bold" pitchFamily="34" charset="-122"/>
                <a:cs typeface="Petrona Bold" pitchFamily="34" charset="-120"/>
              </a:rPr>
              <a:t>Filter</a:t>
            </a: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Design Methodology: MATLAB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28898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Signal Processing Tool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3905726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MATLAB's Signal Processing Tool (SP Tool) was used to design the filter using the Kaiser window method for FIR </a:t>
            </a:r>
            <a:r>
              <a:rPr lang="en-US" sz="1750" kern="0" spc="-36" dirty="0">
                <a:solidFill>
                  <a:srgbClr val="272525"/>
                </a:solidFill>
                <a:latin typeface="Inter" panose="020B0604020202020204" charset="0"/>
                <a:ea typeface="Inter" panose="020B0604020202020204" charset="0"/>
                <a:cs typeface="Inter" pitchFamily="34" charset="-120"/>
              </a:rPr>
              <a:t>filters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the Elliptic filter method for IIR filters.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288983"/>
            <a:ext cx="338768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Filter Design Parameters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5332928" y="3905726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SP Tool allowed for defining the filter specifications, including the sampling frequency (8 kHz), cutoff frequencies (2 kHz and 3 kHz), and design parameters. The chosen filter type, FIR, dictated the design method.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28898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Filter Coefficients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9872067" y="3905726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filter coefficients were exported from the SP Tool into the MATLAB workspace for use in the LabVIEW implementation.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F3BA89-0BBE-DEB6-FAC7-3F650445E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40" y="7266860"/>
            <a:ext cx="6286495" cy="8621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615" y="1073468"/>
            <a:ext cx="7684770" cy="1433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500" b="1" kern="0" spc="-9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Filter Implementation: LabVIEW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729615" y="3053596"/>
            <a:ext cx="468987" cy="468987"/>
          </a:xfrm>
          <a:prstGeom prst="roundRect">
            <a:avLst>
              <a:gd name="adj" fmla="val 1867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93921" y="3116104"/>
            <a:ext cx="140375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1407081" y="3053596"/>
            <a:ext cx="2929533" cy="358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LabVIEW Environment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407081" y="3536990"/>
            <a:ext cx="3060740" cy="2000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LabVIEW was used to create a VI (Virtual Instrument) for the filter implementation. The Speedy 33 Kit was connected and configured for a sampling frequency of 8 kHz.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545093" y="3053596"/>
            <a:ext cx="328613" cy="468987"/>
          </a:xfrm>
          <a:prstGeom prst="roundRect">
            <a:avLst>
              <a:gd name="adj" fmla="val 1867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628554" y="3116104"/>
            <a:ext cx="188119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4873706" y="2906554"/>
            <a:ext cx="2804101" cy="863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Filter Design and Implementation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4816674" y="3832860"/>
            <a:ext cx="2861134" cy="1729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filter was implemented in LabVIEW using the Filter Express VI or custom block diagram using the imported filter coefficients.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29615" y="6005751"/>
            <a:ext cx="468987" cy="468987"/>
          </a:xfrm>
          <a:prstGeom prst="roundRect">
            <a:avLst>
              <a:gd name="adj" fmla="val 1867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870228" y="6068258"/>
            <a:ext cx="187762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1407081" y="6005751"/>
            <a:ext cx="3590092" cy="358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Real-Time Signal Processing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198603" y="6412230"/>
            <a:ext cx="6305784" cy="753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Speedy 33 Kit provided real-time signal input for testing the filter's performance.</a:t>
            </a:r>
            <a:endParaRPr lang="en-US" sz="16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3" t="15733" r="38731" b="29526"/>
          <a:stretch/>
        </p:blipFill>
        <p:spPr>
          <a:xfrm>
            <a:off x="8041479" y="0"/>
            <a:ext cx="658892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7467" y="540663"/>
            <a:ext cx="5755481" cy="675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kern="0" spc="-85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 Evaluation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467" y="1510427"/>
            <a:ext cx="491014" cy="4910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7467" y="2197775"/>
            <a:ext cx="3495913" cy="337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Frequency Response Analysis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87467" y="2653189"/>
            <a:ext cx="7769066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filter's frequency response was analyzed using the FFT Spectrum Analyzer in LabVIEW.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467" y="3871079"/>
            <a:ext cx="491014" cy="4910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87467" y="4558427"/>
            <a:ext cx="2701052" cy="337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Stopband Attenuation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687467" y="5013841"/>
            <a:ext cx="7769066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stopband attenuation was measured to ensure it met the specification of 40 dB.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467" y="5917406"/>
            <a:ext cx="491014" cy="4910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7467" y="6604754"/>
            <a:ext cx="2701052" cy="337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Passband Ripple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687467" y="7060168"/>
            <a:ext cx="7769066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passband ripple was evaluated to confirm it remained below the 0.01 dB requirement.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3658" y="544949"/>
            <a:ext cx="7940992" cy="681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kern="0" spc="-86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Applications of Band-Stop Filters</a:t>
            </a:r>
            <a:endParaRPr lang="en-US" sz="4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8871" y="1622584"/>
            <a:ext cx="1310997" cy="11728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3828" y="2157055"/>
            <a:ext cx="101084" cy="396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b="1" kern="0" spc="-3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4857988" y="1820704"/>
            <a:ext cx="2725222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Noise Reduction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4857988" y="2280166"/>
            <a:ext cx="6412468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Removing unwanted noise or interference in specific frequency ranges.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709398" y="2810708"/>
            <a:ext cx="9177814" cy="11430"/>
          </a:xfrm>
          <a:prstGeom prst="roundRect">
            <a:avLst>
              <a:gd name="adj" fmla="val 728290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3313" y="2844998"/>
            <a:ext cx="2622113" cy="117288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36563" y="3233261"/>
            <a:ext cx="135493" cy="396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b="1" kern="0" spc="-3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5513546" y="3043118"/>
            <a:ext cx="2725222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Signal Enhancement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5513546" y="3502581"/>
            <a:ext cx="543937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Improving signal quality by removing interfering frequencies.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5364956" y="4033123"/>
            <a:ext cx="8522256" cy="11430"/>
          </a:xfrm>
          <a:prstGeom prst="roundRect">
            <a:avLst>
              <a:gd name="adj" fmla="val 728290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755" y="4067413"/>
            <a:ext cx="3933111" cy="117288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36563" y="4455676"/>
            <a:ext cx="135255" cy="396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b="1" kern="0" spc="-3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6168985" y="4265533"/>
            <a:ext cx="2725222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Analysis</a:t>
            </a:r>
            <a:endParaRPr lang="en-US" sz="2100" dirty="0"/>
          </a:p>
        </p:txBody>
      </p:sp>
      <p:sp>
        <p:nvSpPr>
          <p:cNvPr id="16" name="Text 11"/>
          <p:cNvSpPr/>
          <p:nvPr/>
        </p:nvSpPr>
        <p:spPr>
          <a:xfrm>
            <a:off x="6168985" y="4724995"/>
            <a:ext cx="4702850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Focusing on desired signal components for analysis.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6020395" y="5255538"/>
            <a:ext cx="7866817" cy="11430"/>
          </a:xfrm>
          <a:prstGeom prst="roundRect">
            <a:avLst>
              <a:gd name="adj" fmla="val 728290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2197" y="5289828"/>
            <a:ext cx="5244227" cy="117288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39897" y="5678091"/>
            <a:ext cx="128588" cy="396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b="1" kern="0" spc="-3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1950" dirty="0"/>
          </a:p>
        </p:txBody>
      </p:sp>
      <p:sp>
        <p:nvSpPr>
          <p:cNvPr id="20" name="Text 14"/>
          <p:cNvSpPr/>
          <p:nvPr/>
        </p:nvSpPr>
        <p:spPr>
          <a:xfrm>
            <a:off x="6824543" y="5487948"/>
            <a:ext cx="2725222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Medical Applications</a:t>
            </a:r>
            <a:endParaRPr lang="en-US" sz="2100" dirty="0"/>
          </a:p>
        </p:txBody>
      </p:sp>
      <p:sp>
        <p:nvSpPr>
          <p:cNvPr id="21" name="Text 15"/>
          <p:cNvSpPr/>
          <p:nvPr/>
        </p:nvSpPr>
        <p:spPr>
          <a:xfrm>
            <a:off x="6824543" y="5947410"/>
            <a:ext cx="4974908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Eliminating interference in medical equipment readings.</a:t>
            </a:r>
            <a:endParaRPr lang="en-US" sz="1550" dirty="0"/>
          </a:p>
        </p:txBody>
      </p:sp>
      <p:sp>
        <p:nvSpPr>
          <p:cNvPr id="22" name="Shape 16"/>
          <p:cNvSpPr/>
          <p:nvPr/>
        </p:nvSpPr>
        <p:spPr>
          <a:xfrm>
            <a:off x="6675953" y="6477952"/>
            <a:ext cx="7211258" cy="11430"/>
          </a:xfrm>
          <a:prstGeom prst="roundRect">
            <a:avLst>
              <a:gd name="adj" fmla="val 728290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758" y="6512243"/>
            <a:ext cx="6555224" cy="1172885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3936444" y="6900505"/>
            <a:ext cx="135731" cy="396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b="1" kern="0" spc="-3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</a:t>
            </a:r>
            <a:endParaRPr lang="en-US" sz="1950" dirty="0"/>
          </a:p>
        </p:txBody>
      </p:sp>
      <p:sp>
        <p:nvSpPr>
          <p:cNvPr id="25" name="Text 18"/>
          <p:cNvSpPr/>
          <p:nvPr/>
        </p:nvSpPr>
        <p:spPr>
          <a:xfrm>
            <a:off x="7480102" y="6710363"/>
            <a:ext cx="3006685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Communication Systems</a:t>
            </a:r>
            <a:endParaRPr lang="en-US" sz="2100" dirty="0"/>
          </a:p>
        </p:txBody>
      </p:sp>
      <p:sp>
        <p:nvSpPr>
          <p:cNvPr id="26" name="Text 19"/>
          <p:cNvSpPr/>
          <p:nvPr/>
        </p:nvSpPr>
        <p:spPr>
          <a:xfrm>
            <a:off x="7480102" y="7169825"/>
            <a:ext cx="4992886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Blocking unwanted signals in specific frequency bands.</a:t>
            </a:r>
            <a:endParaRPr lang="en-US" sz="155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E4E353F-8652-8B46-DE99-8795F97818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72988" y="7685128"/>
            <a:ext cx="2157412" cy="6241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89553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Directions</a:t>
            </a:r>
            <a:endParaRPr lang="en-US" sz="4900" dirty="0"/>
          </a:p>
        </p:txBody>
      </p:sp>
      <p:sp>
        <p:nvSpPr>
          <p:cNvPr id="3" name="Shape 1"/>
          <p:cNvSpPr/>
          <p:nvPr/>
        </p:nvSpPr>
        <p:spPr>
          <a:xfrm>
            <a:off x="793790" y="2422803"/>
            <a:ext cx="2173724" cy="1342549"/>
          </a:xfrm>
          <a:prstGeom prst="roundRect">
            <a:avLst>
              <a:gd name="adj" fmla="val 709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8224" y="2867263"/>
            <a:ext cx="11572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649617"/>
            <a:ext cx="351091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Filter Order Optimization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3194328" y="3175635"/>
            <a:ext cx="6284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Reducing the filter order for improved real-time performance.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75011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93790" y="3878699"/>
            <a:ext cx="4347567" cy="1342549"/>
          </a:xfrm>
          <a:prstGeom prst="roundRect">
            <a:avLst>
              <a:gd name="adj" fmla="val 709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28224" y="4323159"/>
            <a:ext cx="15501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105513"/>
            <a:ext cx="366212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Hardware Implementation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5368171" y="4631531"/>
            <a:ext cx="72862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Exploring FPGA or DSP processors for more efficient real-time filtering.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20600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793790" y="5334595"/>
            <a:ext cx="6521410" cy="1705451"/>
          </a:xfrm>
          <a:prstGeom prst="roundRect">
            <a:avLst>
              <a:gd name="adj" fmla="val 558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028224" y="5960507"/>
            <a:ext cx="15478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561409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Adaptive Filters</a:t>
            </a:r>
            <a:endParaRPr lang="en-US" sz="2450" dirty="0"/>
          </a:p>
        </p:txBody>
      </p:sp>
      <p:sp>
        <p:nvSpPr>
          <p:cNvPr id="16" name="Text 14"/>
          <p:cNvSpPr/>
          <p:nvPr/>
        </p:nvSpPr>
        <p:spPr>
          <a:xfrm>
            <a:off x="7542014" y="6087428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Designing adaptive band-stop filters to handle time-varying interference.</a:t>
            </a:r>
            <a:endParaRPr lang="en-US" sz="17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59D9BDE-D9E4-B119-45E7-0D4BA9A79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0467" y="7703617"/>
            <a:ext cx="3058657" cy="41947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4808" y="606266"/>
            <a:ext cx="4702493" cy="587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700" b="1" kern="0" spc="-74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084808" y="1536025"/>
            <a:ext cx="7947184" cy="564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4400" b="1" kern="0" spc="-8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8882777" y="2313980"/>
            <a:ext cx="235124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kern="0" spc="-3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Successful Design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084808" y="2710339"/>
            <a:ext cx="7947184" cy="546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00" kern="0" spc="-27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designed and implemented band-stop filter effectively met all specifications, including 40 dB stopband attenuation and 0.01 dB passband ripple.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6084808" y="3855720"/>
            <a:ext cx="7947184" cy="564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4400" b="1" kern="0" spc="-8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4400" dirty="0"/>
          </a:p>
        </p:txBody>
      </p:sp>
      <p:sp>
        <p:nvSpPr>
          <p:cNvPr id="8" name="Text 5"/>
          <p:cNvSpPr/>
          <p:nvPr/>
        </p:nvSpPr>
        <p:spPr>
          <a:xfrm>
            <a:off x="8649057" y="4633674"/>
            <a:ext cx="281868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kern="0" spc="-3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Real-Time Implementation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084808" y="5030033"/>
            <a:ext cx="7947184" cy="546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00" kern="0" spc="-27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filter was successfully implemented and tested in LabVIEW with the Speedy 33 Kit for real-time signal processing.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6084808" y="6175415"/>
            <a:ext cx="7947184" cy="564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4400" b="1" kern="0" spc="-8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4400" dirty="0"/>
          </a:p>
        </p:txBody>
      </p:sp>
      <p:sp>
        <p:nvSpPr>
          <p:cNvPr id="11" name="Text 8"/>
          <p:cNvSpPr/>
          <p:nvPr/>
        </p:nvSpPr>
        <p:spPr>
          <a:xfrm>
            <a:off x="8882777" y="6953369"/>
            <a:ext cx="235124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kern="0" spc="-3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Research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084808" y="7349728"/>
            <a:ext cx="7947184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00" kern="0" spc="-27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research will focus on optimization, hardware implementation, and adaptive filter design.</a:t>
            </a:r>
            <a:endParaRPr lang="en-US" sz="13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DC1A277-7EFE-EA4C-D862-0086A3385C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5279" y="7832539"/>
            <a:ext cx="4114227" cy="56423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629</Words>
  <Application>Microsoft Office PowerPoint</Application>
  <PresentationFormat>Custom</PresentationFormat>
  <Paragraphs>89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Petrona Bold</vt:lpstr>
      <vt:lpstr>Calibri</vt:lpstr>
      <vt:lpstr>Aptos</vt:lpstr>
      <vt:lpstr>Inter</vt:lpstr>
      <vt:lpstr>Inter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Khizar Abbas</cp:lastModifiedBy>
  <cp:revision>4</cp:revision>
  <dcterms:created xsi:type="dcterms:W3CDTF">2024-12-18T18:36:56Z</dcterms:created>
  <dcterms:modified xsi:type="dcterms:W3CDTF">2024-12-19T05:00:35Z</dcterms:modified>
</cp:coreProperties>
</file>